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73" r:id="rId3"/>
    <p:sldId id="280" r:id="rId4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B8B8738-6241-4F93-8009-17A6E04B3B05}">
          <p14:sldIdLst/>
        </p14:section>
        <p14:section name="Untitled Section" id="{193631E6-78E3-4286-96BA-F34158AB15FC}">
          <p14:sldIdLst>
            <p14:sldId id="262"/>
            <p14:sldId id="273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631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21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044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443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57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257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072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645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46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67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89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461AB-9217-4BB5-BC72-021385F072C5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608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microsoft.com/office/2007/relationships/hdphoto" Target="../media/hdphoto6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10168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887114" y="417518"/>
            <a:ext cx="4631976" cy="5888147"/>
            <a:chOff x="36737" y="1164351"/>
            <a:chExt cx="4631976" cy="5888147"/>
          </a:xfrm>
        </p:grpSpPr>
        <p:pic>
          <p:nvPicPr>
            <p:cNvPr id="8" name="Picture 2" descr="Z:\Students\Zhaniya - PhD March 2018\Bx\IMG_20190125_11412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79" r="45024" b="4589"/>
            <a:stretch/>
          </p:blipFill>
          <p:spPr bwMode="auto">
            <a:xfrm>
              <a:off x="36737" y="1164351"/>
              <a:ext cx="1479546" cy="2561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Content Placeholder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486" t="3126" r="24406" b="4914"/>
            <a:stretch/>
          </p:blipFill>
          <p:spPr>
            <a:xfrm>
              <a:off x="3947067" y="1164353"/>
              <a:ext cx="721646" cy="2571818"/>
            </a:xfrm>
            <a:prstGeom prst="rect">
              <a:avLst/>
            </a:prstGeom>
          </p:spPr>
        </p:pic>
        <p:pic>
          <p:nvPicPr>
            <p:cNvPr id="23" name="Content Placeholder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3" t="3126" r="57823" b="4914"/>
            <a:stretch/>
          </p:blipFill>
          <p:spPr>
            <a:xfrm>
              <a:off x="2469309" y="1164351"/>
              <a:ext cx="1477758" cy="257182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6"/>
            <a:srcRect l="71894"/>
            <a:stretch/>
          </p:blipFill>
          <p:spPr>
            <a:xfrm>
              <a:off x="1519330" y="1164351"/>
              <a:ext cx="818935" cy="2561165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66" t="2222" r="53433" b="10556"/>
            <a:stretch/>
          </p:blipFill>
          <p:spPr>
            <a:xfrm>
              <a:off x="36737" y="4205103"/>
              <a:ext cx="1360231" cy="2520198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554" t="2222" r="10104" b="10556"/>
            <a:stretch/>
          </p:blipFill>
          <p:spPr>
            <a:xfrm>
              <a:off x="1396968" y="4205103"/>
              <a:ext cx="941298" cy="2520198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94" t="6267" r="48161" b="627"/>
            <a:stretch/>
          </p:blipFill>
          <p:spPr>
            <a:xfrm>
              <a:off x="2469309" y="4205104"/>
              <a:ext cx="1477758" cy="2520198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877" t="6267" r="7265" b="627"/>
            <a:stretch/>
          </p:blipFill>
          <p:spPr>
            <a:xfrm>
              <a:off x="3913815" y="4205104"/>
              <a:ext cx="754897" cy="2520198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629516" y="3715082"/>
              <a:ext cx="11656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Helvetica" panose="020B0604020202020204" pitchFamily="34" charset="0"/>
                  <a:cs typeface="Helvetica" panose="020B0604020202020204" pitchFamily="34" charset="0"/>
                </a:rPr>
                <a:t>11 days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053567" y="3715082"/>
              <a:ext cx="11656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Helvetica" panose="020B0604020202020204" pitchFamily="34" charset="0"/>
                  <a:cs typeface="Helvetica" panose="020B0604020202020204" pitchFamily="34" charset="0"/>
                </a:rPr>
                <a:t>14 days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4486" y="6744721"/>
              <a:ext cx="11656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Helvetica" panose="020B0604020202020204" pitchFamily="34" charset="0"/>
                  <a:cs typeface="Helvetica" panose="020B0604020202020204" pitchFamily="34" charset="0"/>
                </a:rPr>
                <a:t>15 days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51358" y="6744721"/>
              <a:ext cx="11656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Helvetica" panose="020B0604020202020204" pitchFamily="34" charset="0"/>
                  <a:cs typeface="Helvetica" panose="020B0604020202020204" pitchFamily="34" charset="0"/>
                </a:rPr>
                <a:t>18 days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73569" y="6725423"/>
            <a:ext cx="6690787" cy="61215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Supplementary Figure S1.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Photos of the wheat genotypes used for this research over 11–18 days after germination. The plants possessed a similar phenology.</a:t>
            </a:r>
          </a:p>
        </p:txBody>
      </p:sp>
    </p:spTree>
    <p:extLst>
      <p:ext uri="{BB962C8B-B14F-4D97-AF65-F5344CB8AC3E}">
        <p14:creationId xmlns:p14="http://schemas.microsoft.com/office/powerpoint/2010/main" val="3994149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90"/>
          <a:stretch/>
        </p:blipFill>
        <p:spPr>
          <a:xfrm>
            <a:off x="678000" y="701379"/>
            <a:ext cx="5981697" cy="4774006"/>
          </a:xfrm>
        </p:spPr>
      </p:pic>
      <p:sp>
        <p:nvSpPr>
          <p:cNvPr id="5" name="TextBox 4"/>
          <p:cNvSpPr txBox="1"/>
          <p:nvPr/>
        </p:nvSpPr>
        <p:spPr>
          <a:xfrm>
            <a:off x="0" y="0"/>
            <a:ext cx="116089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Figure S2</a:t>
            </a:r>
          </a:p>
        </p:txBody>
      </p:sp>
      <p:sp>
        <p:nvSpPr>
          <p:cNvPr id="2" name="Rectangle 1"/>
          <p:cNvSpPr/>
          <p:nvPr/>
        </p:nvSpPr>
        <p:spPr>
          <a:xfrm>
            <a:off x="91551" y="6742745"/>
            <a:ext cx="6699977" cy="172015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Supplementary Figure S2.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Heatmap of differentially expressed genes from a likelihood ratio test (LRT) with the DESeq2 R package. The analytic output was subjected to </a:t>
            </a:r>
            <a:r>
              <a:rPr lang="en-US" sz="1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rlog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transformation. The heatmap presents hierarchical clustering of the different genotypes (horizontal axis) against hierarchical clustering of the differentially expressed genes (DEGs; vertical axis). The resulting heatmap clearly divided the overall transcriptional profiles of the two domesticated genotypes (Svevo and Chinese Spring) from the wild emmer (Zavitan). </a:t>
            </a:r>
          </a:p>
        </p:txBody>
      </p:sp>
      <p:sp>
        <p:nvSpPr>
          <p:cNvPr id="7" name="TextBox 6"/>
          <p:cNvSpPr txBox="1"/>
          <p:nvPr/>
        </p:nvSpPr>
        <p:spPr>
          <a:xfrm rot="5400000">
            <a:off x="1173581" y="5648577"/>
            <a:ext cx="7552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99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Zavitan3</a:t>
            </a:r>
            <a:endParaRPr lang="en-US" sz="1000" dirty="0">
              <a:solidFill>
                <a:srgbClr val="0099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5400000">
            <a:off x="1573916" y="5648577"/>
            <a:ext cx="7552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99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Zavitan1</a:t>
            </a:r>
            <a:endParaRPr lang="en-US" sz="1000" dirty="0">
              <a:solidFill>
                <a:srgbClr val="0099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5400000">
            <a:off x="2026907" y="5640398"/>
            <a:ext cx="7552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99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Zavitan2</a:t>
            </a:r>
            <a:endParaRPr lang="en-US" sz="1000" dirty="0">
              <a:solidFill>
                <a:srgbClr val="0099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5400000">
            <a:off x="2141551" y="5945293"/>
            <a:ext cx="13486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00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Chinese Spring1</a:t>
            </a:r>
            <a:endParaRPr lang="en-US" sz="1000" dirty="0">
              <a:solidFill>
                <a:srgbClr val="0000FF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5400000">
            <a:off x="2549786" y="5937114"/>
            <a:ext cx="13486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00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Chinese Spring2</a:t>
            </a:r>
            <a:endParaRPr lang="en-US" sz="1000" dirty="0">
              <a:solidFill>
                <a:srgbClr val="0000FF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5400000">
            <a:off x="2991760" y="5937114"/>
            <a:ext cx="13486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00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Chinese Spring3</a:t>
            </a:r>
            <a:endParaRPr lang="en-US" sz="1000" dirty="0">
              <a:solidFill>
                <a:srgbClr val="0000FF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5400000">
            <a:off x="3663214" y="5665061"/>
            <a:ext cx="828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Svevo3</a:t>
            </a:r>
            <a:endParaRPr lang="en-US" sz="1000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5400000">
            <a:off x="4074570" y="5678916"/>
            <a:ext cx="828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Svevo1</a:t>
            </a:r>
            <a:endParaRPr lang="en-US" sz="1000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5400000">
            <a:off x="4516544" y="5669799"/>
            <a:ext cx="828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Svevo2</a:t>
            </a:r>
            <a:endParaRPr lang="en-US" sz="1000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79795" y="604744"/>
            <a:ext cx="4734886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Likelihood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ratio test (LRT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 of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differentially expressed genes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(DEGs)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10114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230" y="1513976"/>
            <a:ext cx="1876234" cy="22095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0144" y="1513976"/>
            <a:ext cx="1896691" cy="22095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15" y="1513976"/>
            <a:ext cx="1876234" cy="22095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0"/>
            <a:ext cx="112393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Figure </a:t>
            </a:r>
            <a:r>
              <a:rPr lang="en-US" dirty="0" smtClean="0"/>
              <a:t>S3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148131" y="1707638"/>
            <a:ext cx="6896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DIMBOA</a:t>
            </a:r>
            <a:endParaRPr lang="en-US" sz="1000" dirty="0"/>
          </a:p>
        </p:txBody>
      </p:sp>
      <p:sp>
        <p:nvSpPr>
          <p:cNvPr id="20" name="Rectangle 19"/>
          <p:cNvSpPr/>
          <p:nvPr/>
        </p:nvSpPr>
        <p:spPr>
          <a:xfrm>
            <a:off x="3304518" y="1716099"/>
            <a:ext cx="9957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DIM2BOA-Glc</a:t>
            </a:r>
            <a:endParaRPr lang="en-US" sz="1000" dirty="0"/>
          </a:p>
        </p:txBody>
      </p:sp>
      <p:sp>
        <p:nvSpPr>
          <p:cNvPr id="4" name="Rectangle 3"/>
          <p:cNvSpPr/>
          <p:nvPr/>
        </p:nvSpPr>
        <p:spPr>
          <a:xfrm>
            <a:off x="130469" y="5856366"/>
            <a:ext cx="6621137" cy="61215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Supplementary Figure </a:t>
            </a:r>
            <a:r>
              <a:rPr lang="en-US" sz="12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S3.</a:t>
            </a:r>
            <a:r>
              <a:rPr lang="en-US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UV spectra of known benzoxazinoids detected in wheat leaves using high-performance liquid chromatography (HPLC-UV).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98551" y="1716099"/>
            <a:ext cx="98296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HDMBOA-</a:t>
            </a:r>
            <a:r>
              <a:rPr lang="en-US" sz="10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Glc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532390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7119</TotalTime>
  <Words>175</Words>
  <Application>Microsoft Office PowerPoint</Application>
  <PresentationFormat>On-screen Show (4:3)</PresentationFormat>
  <Paragraphs>23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VT</dc:creator>
  <cp:lastModifiedBy>vered.tzin15@gmail.com</cp:lastModifiedBy>
  <cp:revision>312</cp:revision>
  <dcterms:created xsi:type="dcterms:W3CDTF">2019-04-26T16:26:45Z</dcterms:created>
  <dcterms:modified xsi:type="dcterms:W3CDTF">2019-12-14T15:38:18Z</dcterms:modified>
</cp:coreProperties>
</file>